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57" r:id="rId4"/>
    <p:sldId id="258" r:id="rId5"/>
    <p:sldId id="288" r:id="rId6"/>
    <p:sldId id="289" r:id="rId7"/>
    <p:sldId id="287" r:id="rId8"/>
    <p:sldId id="290" r:id="rId9"/>
    <p:sldId id="291" r:id="rId10"/>
    <p:sldId id="292" r:id="rId11"/>
    <p:sldId id="293" r:id="rId12"/>
    <p:sldId id="294" r:id="rId13"/>
    <p:sldId id="296" r:id="rId14"/>
    <p:sldId id="295" r:id="rId15"/>
    <p:sldId id="269" r:id="rId16"/>
    <p:sldId id="297" r:id="rId17"/>
    <p:sldId id="265" r:id="rId18"/>
    <p:sldId id="284" r:id="rId1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432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3854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ncbi.nlm.nih.gov/pubmed/2516060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5</a:t>
            </a:r>
            <a:r>
              <a:rPr dirty="0" smtClean="0"/>
              <a:t> </a:t>
            </a:r>
            <a:r>
              <a:rPr dirty="0"/>
              <a:t>- Decision </a:t>
            </a:r>
            <a:r>
              <a:rPr dirty="0" smtClean="0"/>
              <a:t>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4656286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sklearn’s</a:t>
            </a:r>
            <a:r>
              <a:rPr lang="en-US" dirty="0" smtClean="0"/>
              <a:t> Decision Tree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sklearn.tree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DF = …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Trying_to_predict</a:t>
            </a:r>
            <a:r>
              <a:rPr lang="en-US" sz="1800" b="0" dirty="0" smtClean="0">
                <a:latin typeface="Courier New"/>
                <a:cs typeface="Courier New"/>
              </a:rPr>
              <a:t> = DF[[‘</a:t>
            </a:r>
            <a:r>
              <a:rPr lang="en-US" sz="1800" b="0" dirty="0" err="1" smtClean="0">
                <a:latin typeface="Courier New"/>
                <a:cs typeface="Courier New"/>
              </a:rPr>
              <a:t>target_column</a:t>
            </a:r>
            <a:r>
              <a:rPr lang="en-US" sz="1800" b="0" dirty="0" smtClean="0">
                <a:latin typeface="Courier New"/>
                <a:cs typeface="Courier New"/>
              </a:rPr>
              <a:t>’]]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 = DF[[‘column1’,’column2’,…]]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>
                <a:latin typeface="Courier New"/>
                <a:cs typeface="Courier New"/>
              </a:rPr>
              <a:t>= </a:t>
            </a:r>
            <a:r>
              <a:rPr lang="en-US" sz="1800" b="0" dirty="0" err="1">
                <a:latin typeface="Courier New"/>
                <a:cs typeface="Courier New"/>
              </a:rPr>
              <a:t>sklearn.tree.DecisionTreeClassifier</a:t>
            </a:r>
            <a:r>
              <a:rPr lang="en-US" sz="1800" b="0" dirty="0">
                <a:latin typeface="Courier New"/>
                <a:cs typeface="Courier New"/>
              </a:rPr>
              <a:t>(criterion='</a:t>
            </a:r>
            <a:r>
              <a:rPr lang="en-US" sz="1800" b="0" dirty="0" err="1" smtClean="0">
                <a:latin typeface="Courier New"/>
                <a:cs typeface="Courier New"/>
              </a:rPr>
              <a:t>gini</a:t>
            </a:r>
            <a:r>
              <a:rPr lang="en-US" sz="1800" b="0" dirty="0" smtClean="0">
                <a:latin typeface="Courier New"/>
                <a:cs typeface="Courier New"/>
              </a:rPr>
              <a:t>’,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                                        </a:t>
            </a:r>
            <a:r>
              <a:rPr lang="en-US" sz="1800" dirty="0" err="1" smtClean="0">
                <a:latin typeface="Courier New"/>
                <a:cs typeface="Courier New"/>
              </a:rPr>
              <a:t>max_depth</a:t>
            </a:r>
            <a:r>
              <a:rPr lang="en-US" sz="1800" dirty="0">
                <a:latin typeface="Courier New"/>
                <a:cs typeface="Courier New"/>
              </a:rPr>
              <a:t>=</a:t>
            </a:r>
            <a:r>
              <a:rPr lang="en-US" sz="1800" dirty="0" smtClean="0">
                <a:latin typeface="Courier New"/>
                <a:cs typeface="Courier New"/>
              </a:rPr>
              <a:t>1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dtc.fit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Source_data,Trying_to_predict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Predictions = </a:t>
            </a:r>
            <a:r>
              <a:rPr lang="en-US" sz="1800" b="0" dirty="0" err="1">
                <a:latin typeface="Courier New"/>
                <a:cs typeface="Courier New"/>
              </a:rPr>
              <a:t>d</a:t>
            </a:r>
            <a:r>
              <a:rPr lang="en-US" sz="1800" b="0" dirty="0" err="1" smtClean="0">
                <a:latin typeface="Courier New"/>
                <a:cs typeface="Courier New"/>
              </a:rPr>
              <a:t>tc.predict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32442291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Making a quick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sklearn.tree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IPython.display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pydot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StringIO.StringIO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s</a:t>
            </a:r>
            <a:r>
              <a:rPr lang="en-US" sz="1800" b="0" dirty="0" err="1" smtClean="0">
                <a:latin typeface="Courier New"/>
                <a:cs typeface="Courier New"/>
              </a:rPr>
              <a:t>klearn.tree.export_graphviz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, </a:t>
            </a:r>
            <a:r>
              <a:rPr lang="en-US" sz="1800" b="0" dirty="0" err="1" smtClean="0">
                <a:latin typeface="Courier New"/>
                <a:cs typeface="Courier New"/>
              </a:rPr>
              <a:t>out_file</a:t>
            </a:r>
            <a:r>
              <a:rPr lang="en-US" sz="1800" b="0" dirty="0" smtClean="0">
                <a:latin typeface="Courier New"/>
                <a:cs typeface="Courier New"/>
              </a:rPr>
              <a:t>=</a:t>
            </a: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Graph = </a:t>
            </a:r>
            <a:r>
              <a:rPr lang="en-US" sz="1800" b="0" dirty="0" err="1" smtClean="0">
                <a:latin typeface="Courier New"/>
                <a:cs typeface="Courier New"/>
              </a:rPr>
              <a:t>pydot.graph_from_dot_data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File_obj.getvalue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smtClean="0">
                <a:latin typeface="Courier New"/>
                <a:cs typeface="Courier New"/>
              </a:rPr>
              <a:t>))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IPython.display.Image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Graph.create_png</a:t>
            </a:r>
            <a:r>
              <a:rPr lang="en-US" sz="1800" b="0" dirty="0" smtClean="0">
                <a:latin typeface="Courier New"/>
                <a:cs typeface="Courier New"/>
              </a:rPr>
              <a:t>())</a:t>
            </a:r>
            <a:endParaRPr lang="en-US" sz="18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68" y="1071964"/>
            <a:ext cx="4166621" cy="2215328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840097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58923003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Repeat until satisfied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</a:t>
            </a:r>
            <a:r>
              <a:rPr lang="en-US" dirty="0" err="1" smtClean="0"/>
              <a:t>max_depth</a:t>
            </a:r>
            <a:endParaRPr lang="en-US" dirty="0" smtClean="0"/>
          </a:p>
          <a:p>
            <a:r>
              <a:rPr lang="en-US" dirty="0" smtClean="0"/>
              <a:t>Try ‘entropy’ instead of ‘</a:t>
            </a:r>
            <a:r>
              <a:rPr lang="en-US" dirty="0" err="1" smtClean="0"/>
              <a:t>gini</a:t>
            </a:r>
            <a:r>
              <a:rPr lang="en-US" dirty="0" smtClean="0"/>
              <a:t>’ (matters less than 2% of the time)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03193"/>
              </p:ext>
            </p:extLst>
          </p:nvPr>
        </p:nvGraphicFramePr>
        <p:xfrm>
          <a:off x="468151" y="2042440"/>
          <a:ext cx="7874122" cy="275114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3937061"/>
                <a:gridCol w="3937061"/>
              </a:tblGrid>
              <a:tr h="6044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Entropy (Information</a:t>
                      </a:r>
                      <a:r>
                        <a:rPr lang="en-US" baseline="0" dirty="0" smtClean="0"/>
                        <a:t> Gain)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/>
                        <a:t>Usually</a:t>
                      </a:r>
                      <a:r>
                        <a:rPr lang="en-US" baseline="0" dirty="0" smtClean="0"/>
                        <a:t> finds </a:t>
                      </a:r>
                      <a:r>
                        <a:rPr lang="en-US" dirty="0" smtClean="0"/>
                        <a:t>the largest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Finds</a:t>
                      </a:r>
                      <a:r>
                        <a:rPr lang="en-US" baseline="0" dirty="0" smtClean="0"/>
                        <a:t> groups of classes that make ~50%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Minimise</a:t>
                      </a:r>
                      <a:r>
                        <a:rPr lang="en-US" baseline="0" dirty="0" smtClean="0"/>
                        <a:t> misclassification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Exploratory </a:t>
                      </a:r>
                      <a:r>
                        <a:rPr lang="en-US" baseline="0" dirty="0" smtClean="0"/>
                        <a:t>analysis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attributes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Attributes</a:t>
                      </a:r>
                      <a:r>
                        <a:rPr lang="en-US" baseline="0" dirty="0" smtClean="0"/>
                        <a:t> are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74822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HOW IT WORKS</a:t>
            </a: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821" y="1235131"/>
            <a:ext cx="3935204" cy="380922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 flipH="1">
            <a:off x="4987982" y="1962836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4987982" y="3867835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5848501" y="1675086"/>
            <a:ext cx="1823686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t>Linear decision boundary</a:t>
            </a:r>
          </a:p>
        </p:txBody>
      </p:sp>
      <p:sp>
        <p:nvSpPr>
          <p:cNvPr id="262" name="Shape 262"/>
          <p:cNvSpPr/>
          <p:nvPr/>
        </p:nvSpPr>
        <p:spPr>
          <a:xfrm>
            <a:off x="5801140" y="3369278"/>
            <a:ext cx="191840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t>Non-linear decision boundary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Simple ways to measure what it did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importance</a:t>
            </a:r>
          </a:p>
          <a:p>
            <a:pPr lvl="1"/>
            <a:r>
              <a:rPr lang="en-US" dirty="0" smtClean="0"/>
              <a:t>Which parameters mattered?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dtc.feature_importances</a:t>
            </a:r>
            <a:r>
              <a:rPr lang="en-US" b="0" dirty="0" smtClean="0">
                <a:latin typeface="Courier New"/>
                <a:cs typeface="Courier New"/>
              </a:rPr>
              <a:t>_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6456781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SHORTCOMINGS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Prone to overfitting.</a:t>
            </a:r>
          </a:p>
          <a:p>
            <a:pPr>
              <a:spcBef>
                <a:spcPts val="1200"/>
              </a:spcBef>
            </a:pPr>
            <a:r>
              <a:t>Predictive power is lower in comparison to many other modern techniques.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4" name="Shape 434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Before we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023232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GraphViz</a:t>
            </a:r>
            <a:r>
              <a:rPr lang="en-US" dirty="0" smtClean="0"/>
              <a:t> and </a:t>
            </a:r>
            <a:r>
              <a:rPr lang="en-US" dirty="0" err="1" smtClean="0"/>
              <a:t>PyDot</a:t>
            </a:r>
            <a:endParaRPr lang="en-US" dirty="0" smtClean="0"/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</a:t>
            </a:r>
            <a:r>
              <a:rPr lang="en-US" b="0" dirty="0" err="1" smtClean="0">
                <a:latin typeface="Courier New"/>
                <a:cs typeface="Courier New"/>
              </a:rPr>
              <a:t>pydot</a:t>
            </a:r>
            <a:endParaRPr lang="en-US" b="0" dirty="0" smtClean="0">
              <a:latin typeface="Courier New"/>
              <a:cs typeface="Courier New"/>
            </a:endParaRPr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pydot2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http</a:t>
            </a:r>
            <a:r>
              <a:rPr lang="en-US" b="0" dirty="0">
                <a:latin typeface="Courier New"/>
                <a:cs typeface="Courier New"/>
              </a:rPr>
              <a:t>://</a:t>
            </a:r>
            <a:r>
              <a:rPr lang="en-US" b="0" dirty="0" err="1">
                <a:latin typeface="Courier New"/>
                <a:cs typeface="Courier New"/>
              </a:rPr>
              <a:t>graphviz.org</a:t>
            </a:r>
            <a:r>
              <a:rPr lang="en-US" b="0" dirty="0">
                <a:latin typeface="Courier New"/>
                <a:cs typeface="Courier New"/>
              </a:rPr>
              <a:t>/Download..</a:t>
            </a:r>
            <a:r>
              <a:rPr lang="en-US" b="0" dirty="0" err="1">
                <a:latin typeface="Courier New"/>
                <a:cs typeface="Courier New"/>
              </a:rPr>
              <a:t>php</a:t>
            </a:r>
            <a:endParaRPr lang="en-US" b="0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197114" y="2326720"/>
            <a:ext cx="0" cy="800476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642337" y="3080284"/>
            <a:ext cx="11095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Yes, really.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060930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AutoNum type="arabicPeriod"/>
            </a:pPr>
            <a:r>
              <a:rPr lang="en-AU" dirty="0" smtClean="0"/>
              <a:t>Why this is the most awesome and interesting lesson</a:t>
            </a:r>
            <a:endParaRPr dirty="0"/>
          </a:p>
          <a:p>
            <a:pPr marL="352777" indent="-352777">
              <a:buSzPct val="100000"/>
              <a:buAutoNum type="arabicPeriod"/>
            </a:pPr>
            <a:r>
              <a:rPr dirty="0"/>
              <a:t>What are decision trees?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How decision trees work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Visual example on Titanic dataset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Talks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6000" dirty="0" smtClean="0"/>
              <a:t>Why this lesson will change your life for the better</a:t>
            </a:r>
            <a:r>
              <a:rPr lang="en-AU" sz="6000" baseline="30000" dirty="0" smtClean="0"/>
              <a:t>*</a:t>
            </a: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>[*] YMMV</a:t>
            </a:r>
            <a:endParaRPr sz="2400"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By the way, we have a survey to fill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Mikaela</a:t>
            </a:r>
            <a:r>
              <a:rPr lang="en-US" dirty="0" smtClean="0"/>
              <a:t> emailed it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4950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endParaRPr lang="en-US" sz="4000" dirty="0" smtClean="0"/>
          </a:p>
          <a:p>
            <a:pPr marL="40639" indent="0">
              <a:buNone/>
            </a:pPr>
            <a:r>
              <a:rPr lang="en-US" sz="4000" dirty="0" smtClean="0"/>
              <a:t>Decision trees</a:t>
            </a:r>
          </a:p>
          <a:p>
            <a:pPr marL="40639" indent="0">
              <a:buNone/>
            </a:pPr>
            <a:endParaRPr lang="en-US" sz="4000" dirty="0" smtClean="0"/>
          </a:p>
          <a:p>
            <a:r>
              <a:rPr lang="en-US" dirty="0" smtClean="0"/>
              <a:t>Save lives</a:t>
            </a:r>
          </a:p>
          <a:p>
            <a:pPr lvl="1"/>
            <a:r>
              <a:rPr lang="en-US" dirty="0">
                <a:hlinkClick r:id="rId2"/>
              </a:rPr>
              <a:t>http://www.ncbi.nlm.nih.gov/pubmed/</a:t>
            </a:r>
            <a:r>
              <a:rPr lang="en-US" dirty="0" smtClean="0">
                <a:hlinkClick r:id="rId2"/>
              </a:rPr>
              <a:t>25160603</a:t>
            </a:r>
            <a:endParaRPr lang="en-US" dirty="0" smtClean="0"/>
          </a:p>
          <a:p>
            <a:r>
              <a:rPr lang="en-US" dirty="0" smtClean="0"/>
              <a:t>Make data scientists look awesome</a:t>
            </a:r>
          </a:p>
          <a:p>
            <a:pPr lvl="1"/>
            <a:r>
              <a:rPr lang="en-US" dirty="0" smtClean="0"/>
              <a:t>“If you follow this simple diagram, we make $$$$$”</a:t>
            </a:r>
          </a:p>
          <a:p>
            <a:r>
              <a:rPr lang="en-US" dirty="0" smtClean="0"/>
              <a:t>Can be used for some really smart stuff…</a:t>
            </a:r>
          </a:p>
          <a:p>
            <a:endParaRPr lang="en-US" dirty="0"/>
          </a:p>
          <a:p>
            <a:pPr marL="4063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79188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DECISION TREES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532431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Record store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95" y="909189"/>
            <a:ext cx="2774179" cy="15603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5674" y="1368008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Customer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facial hair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5674" y="2875883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Customer age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7027" b="18806"/>
          <a:stretch/>
        </p:blipFill>
        <p:spPr>
          <a:xfrm>
            <a:off x="5668994" y="2743200"/>
            <a:ext cx="2235200" cy="1080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247333" y="1632973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4399733" y="3183539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06" y="4053442"/>
            <a:ext cx="1873445" cy="120435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326429" y="1873111"/>
            <a:ext cx="0" cy="1002772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2308082" y="3429615"/>
            <a:ext cx="0" cy="623827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/>
          <p:cNvSpPr txBox="1"/>
          <p:nvPr/>
        </p:nvSpPr>
        <p:spPr>
          <a:xfrm>
            <a:off x="4487084" y="1162823"/>
            <a:ext cx="7116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Beard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9195" y="2066407"/>
            <a:ext cx="6954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None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44755" y="2743200"/>
            <a:ext cx="5801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&gt; 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014" y="3618015"/>
            <a:ext cx="65863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+mn-lt"/>
              </a:rPr>
              <a:t>&lt;=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294822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Yes, but how to make them?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098076" cy="1236693"/>
          </a:xfrm>
        </p:spPr>
        <p:txBody>
          <a:bodyPr/>
          <a:lstStyle/>
          <a:p>
            <a:r>
              <a:rPr lang="en-US" dirty="0" smtClean="0"/>
              <a:t>Perfect decision trees are NP-complete</a:t>
            </a:r>
          </a:p>
          <a:p>
            <a:pPr lvl="1"/>
            <a:r>
              <a:rPr lang="en-US" b="0" dirty="0" smtClean="0"/>
              <a:t>(Computer scientist speak for “good luck with that”)</a:t>
            </a:r>
          </a:p>
          <a:p>
            <a:r>
              <a:rPr lang="en-US" dirty="0" smtClean="0"/>
              <a:t>Some techniques exist for creating quite good ones</a:t>
            </a:r>
          </a:p>
          <a:p>
            <a:r>
              <a:rPr lang="en-US" dirty="0" smtClean="0"/>
              <a:t>Danger of over-fitting</a:t>
            </a:r>
            <a:endParaRPr lang="en-US" dirty="0"/>
          </a:p>
        </p:txBody>
      </p:sp>
      <p:sp>
        <p:nvSpPr>
          <p:cNvPr id="4" name="Shape 201"/>
          <p:cNvSpPr txBox="1">
            <a:spLocks/>
          </p:cNvSpPr>
          <p:nvPr/>
        </p:nvSpPr>
        <p:spPr>
          <a:xfrm>
            <a:off x="3481572" y="2061273"/>
            <a:ext cx="5881503" cy="251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Scans for a feature to split on that results in the greatest separation between classes in the resulting nodes.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Non-linear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Greedy process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Splits within splits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5897139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460</Words>
  <Application>Microsoft Macintosh PowerPoint</Application>
  <PresentationFormat>Custom</PresentationFormat>
  <Paragraphs>104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DATA SCIENCE 10 WEEK PART TIME COURSE  Week 5 - Decision Trees</vt:lpstr>
      <vt:lpstr>Before we get started</vt:lpstr>
      <vt:lpstr>AGENDA</vt:lpstr>
      <vt:lpstr>Why this lesson will change your life for the better*   [*] YMMV</vt:lpstr>
      <vt:lpstr>By the way, we have a survey to fill out</vt:lpstr>
      <vt:lpstr>PowerPoint Presentation</vt:lpstr>
      <vt:lpstr>DECISION TREES</vt:lpstr>
      <vt:lpstr>Record store example</vt:lpstr>
      <vt:lpstr>Yes, but how to make them?</vt:lpstr>
      <vt:lpstr>Interactive Immersive Experience  Phone case purchase data cards Blu-tak</vt:lpstr>
      <vt:lpstr>Using sklearn’s Decision Tree API</vt:lpstr>
      <vt:lpstr>Making a quick diagram</vt:lpstr>
      <vt:lpstr>Interactive Immersive Experience  Phone case purchase data cards Blu-tak</vt:lpstr>
      <vt:lpstr>Repeat until satisfied</vt:lpstr>
      <vt:lpstr>DECISION TREES - HOW IT WORKS</vt:lpstr>
      <vt:lpstr>Simple ways to measure what it did</vt:lpstr>
      <vt:lpstr>DECISION TREES - SHORTCOMINGS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Decision Trees</dc:title>
  <cp:lastModifiedBy>Greg Baker</cp:lastModifiedBy>
  <cp:revision>15</cp:revision>
  <dcterms:modified xsi:type="dcterms:W3CDTF">2016-07-06T13:12:07Z</dcterms:modified>
</cp:coreProperties>
</file>